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321" r:id="rId11"/>
    <p:sldId id="265" r:id="rId12"/>
    <p:sldId id="275" r:id="rId13"/>
    <p:sldId id="266" r:id="rId14"/>
    <p:sldId id="267" r:id="rId15"/>
    <p:sldId id="268" r:id="rId16"/>
    <p:sldId id="269" r:id="rId17"/>
    <p:sldId id="270" r:id="rId18"/>
    <p:sldId id="271" r:id="rId19"/>
    <p:sldId id="272" r:id="rId20"/>
    <p:sldId id="322" r:id="rId21"/>
    <p:sldId id="273" r:id="rId22"/>
    <p:sldId id="274" r:id="rId23"/>
    <p:sldId id="276" r:id="rId24"/>
    <p:sldId id="323" r:id="rId25"/>
    <p:sldId id="277" r:id="rId26"/>
    <p:sldId id="278" r:id="rId27"/>
    <p:sldId id="279" r:id="rId28"/>
    <p:sldId id="280" r:id="rId29"/>
    <p:sldId id="281" r:id="rId30"/>
    <p:sldId id="282" r:id="rId31"/>
    <p:sldId id="283" r:id="rId32"/>
    <p:sldId id="284" r:id="rId33"/>
    <p:sldId id="32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1"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eera Ghoury" initials="NG" lastIdx="3" clrIdx="0">
    <p:extLst>
      <p:ext uri="{19B8F6BF-5375-455C-9EA6-DF929625EA0E}">
        <p15:presenceInfo xmlns:p15="http://schemas.microsoft.com/office/powerpoint/2012/main" userId="Naveera Ghour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0" d="100"/>
          <a:sy n="80" d="100"/>
        </p:scale>
        <p:origin x="11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13T23:11:04.030" idx="1">
    <p:pos x="3648" y="904"/>
    <p:text>Haptens are small molecules that elicit an immune response only when attached to a large carrier such as a protein; the carrier may be one that also does not elicit an immune response by itself.</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1-14T01:15:16.915" idx="3">
    <p:pos x="10" y="10"/>
    <p:text>Calcium is the mineral element which is essential for the clotting of blood. It is stimulated by the release of thromboplastin from the blood platelets. It is the cofactor of vitamin K which helps in the activation of blood coagulation factors and coagulation of blood.</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61934C6-CEFF-40D9-9531-A30B6AAF2D91}"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1934C6-CEFF-40D9-9531-A30B6AAF2D91}"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1934C6-CEFF-40D9-9531-A30B6AAF2D91}"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1934C6-CEFF-40D9-9531-A30B6AAF2D91}"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1934C6-CEFF-40D9-9531-A30B6AAF2D91}"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1934C6-CEFF-40D9-9531-A30B6AAF2D91}"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1934C6-CEFF-40D9-9531-A30B6AAF2D91}"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1934C6-CEFF-40D9-9531-A30B6AAF2D91}" type="datetimeFigureOut">
              <a:rPr lang="en-US" smtClean="0"/>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1934C6-CEFF-40D9-9531-A30B6AAF2D91}" type="datetimeFigureOut">
              <a:rPr lang="en-US" smtClean="0"/>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1934C6-CEFF-40D9-9531-A30B6AAF2D91}" type="datetimeFigureOut">
              <a:rPr lang="en-US" smtClean="0"/>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934C6-CEFF-40D9-9531-A30B6AAF2D91}"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934C6-CEFF-40D9-9531-A30B6AAF2D91}"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13126-78EA-4BAD-A64C-B40AEDD90F8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1934C6-CEFF-40D9-9531-A30B6AAF2D91}" type="datetimeFigureOut">
              <a:rPr lang="en-US" smtClean="0"/>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13126-78EA-4BAD-A64C-B40AEDD90F8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Anti-</a:t>
            </a:r>
            <a:r>
              <a:rPr lang="en-US" dirty="0" err="1"/>
              <a:t>bacterials</a:t>
            </a:r>
            <a:endParaRPr lang="en-US" dirty="0"/>
          </a:p>
        </p:txBody>
      </p:sp>
      <p:sp>
        <p:nvSpPr>
          <p:cNvPr id="3" name="Subtitle 2"/>
          <p:cNvSpPr>
            <a:spLocks noGrp="1"/>
          </p:cNvSpPr>
          <p:nvPr>
            <p:ph type="subTitle" idx="1"/>
          </p:nvPr>
        </p:nvSpPr>
        <p:spPr/>
        <p:txBody>
          <a:bodyPr/>
          <a:lstStyle/>
          <a:p>
            <a:endParaRPr lang="en-US" dirty="0"/>
          </a:p>
        </p:txBody>
      </p:sp>
      <p:pic>
        <p:nvPicPr>
          <p:cNvPr id="1026" name="Picture 2" descr="Pin on فيروسات"/>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4319"/>
            <a:ext cx="4267200" cy="4267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cteria Moving | 3D Animated Clipart for PowerPoint - PresenterMedia.co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581400"/>
            <a:ext cx="32385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s More Bacteria Grow Resistant to Antibiotics, Scientists are Fighting  Back | Mirage New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200" y="3850936"/>
            <a:ext cx="1831133" cy="29908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таблетка GIF - Таблетка - Discover &amp; Share GIF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76200"/>
            <a:ext cx="3467100"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685800" y="762000"/>
            <a:ext cx="7292975" cy="525081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963930"/>
            <a:ext cx="7358380" cy="49301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1195" y="223520"/>
            <a:ext cx="7269480" cy="58616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5620" y="826135"/>
            <a:ext cx="7305675" cy="51568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212840" cy="3662045"/>
          </a:xfrm>
          <a:prstGeom prst="rect">
            <a:avLst/>
          </a:prstGeom>
        </p:spPr>
      </p:pic>
      <p:pic>
        <p:nvPicPr>
          <p:cNvPr id="100" name="Picture 99"/>
          <p:cNvPicPr/>
          <p:nvPr/>
        </p:nvPicPr>
        <p:blipFill>
          <a:blip r:embed="rId3"/>
          <a:stretch>
            <a:fillRect/>
          </a:stretch>
        </p:blipFill>
        <p:spPr>
          <a:xfrm>
            <a:off x="4827905" y="2621280"/>
            <a:ext cx="4316095" cy="423672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1345" y="547370"/>
            <a:ext cx="7438390" cy="55029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30300" y="568325"/>
            <a:ext cx="6557010" cy="56610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8540" y="180975"/>
            <a:ext cx="6909435" cy="5875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8985" y="641985"/>
            <a:ext cx="7302500" cy="54768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9320" y="524510"/>
            <a:ext cx="7233285" cy="58864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95300"/>
            <a:ext cx="6477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2"/>
          <a:stretch>
            <a:fillRect/>
          </a:stretch>
        </p:blipFill>
        <p:spPr>
          <a:xfrm>
            <a:off x="1057275" y="804545"/>
            <a:ext cx="7058025" cy="527875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525135" cy="3637280"/>
          </a:xfrm>
          <a:prstGeom prst="rect">
            <a:avLst/>
          </a:prstGeom>
        </p:spPr>
      </p:pic>
      <p:pic>
        <p:nvPicPr>
          <p:cNvPr id="3" name="Picture 2"/>
          <p:cNvPicPr>
            <a:picLocks noChangeAspect="1"/>
          </p:cNvPicPr>
          <p:nvPr/>
        </p:nvPicPr>
        <p:blipFill>
          <a:blip r:embed="rId3"/>
          <a:stretch>
            <a:fillRect/>
          </a:stretch>
        </p:blipFill>
        <p:spPr>
          <a:xfrm>
            <a:off x="0" y="3422015"/>
            <a:ext cx="5200015" cy="3505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2810" y="734060"/>
            <a:ext cx="7026275" cy="57835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609600"/>
            <a:ext cx="7214235" cy="5486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p:cNvPicPr/>
          <p:nvPr/>
        </p:nvPicPr>
        <p:blipFill>
          <a:blip r:embed="rId2"/>
          <a:stretch>
            <a:fillRect/>
          </a:stretch>
        </p:blipFill>
        <p:spPr>
          <a:xfrm>
            <a:off x="762000" y="721995"/>
            <a:ext cx="7489190" cy="554736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7095" y="345440"/>
            <a:ext cx="7343140" cy="63963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0695" y="774065"/>
            <a:ext cx="7484110" cy="57359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4360" y="484505"/>
            <a:ext cx="7099935" cy="60490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061710" cy="64211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7350" y="689610"/>
            <a:ext cx="7212330" cy="56368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5582" y="0"/>
            <a:ext cx="8712835" cy="4521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305" y="897890"/>
            <a:ext cx="6195695" cy="43484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304800"/>
            <a:ext cx="7943850" cy="59429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0750" y="415925"/>
            <a:ext cx="6631940" cy="61290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p:cNvPicPr/>
          <p:nvPr/>
        </p:nvPicPr>
        <p:blipFill>
          <a:blip r:embed="rId2"/>
          <a:stretch>
            <a:fillRect/>
          </a:stretch>
        </p:blipFill>
        <p:spPr>
          <a:xfrm>
            <a:off x="0" y="0"/>
            <a:ext cx="9203690" cy="68580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049645" cy="2473325"/>
          </a:xfrm>
          <a:prstGeom prst="rect">
            <a:avLst/>
          </a:prstGeom>
        </p:spPr>
      </p:pic>
      <p:pic>
        <p:nvPicPr>
          <p:cNvPr id="105" name="Picture 104"/>
          <p:cNvPicPr/>
          <p:nvPr/>
        </p:nvPicPr>
        <p:blipFill>
          <a:blip r:embed="rId3"/>
          <a:stretch>
            <a:fillRect/>
          </a:stretch>
        </p:blipFill>
        <p:spPr>
          <a:xfrm>
            <a:off x="3429000" y="3733800"/>
            <a:ext cx="5715000" cy="314325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055485" cy="68770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7530" y="611505"/>
            <a:ext cx="7666990" cy="6096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5770" y="413385"/>
            <a:ext cx="7213600" cy="57308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875" y="711200"/>
            <a:ext cx="7780020" cy="59937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4170" y="330835"/>
            <a:ext cx="7759065" cy="63614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2310" y="474345"/>
            <a:ext cx="7340600" cy="57245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7400" y="598170"/>
            <a:ext cx="7401560" cy="58000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015355" cy="3027680"/>
          </a:xfrm>
          <a:prstGeom prst="rect">
            <a:avLst/>
          </a:prstGeom>
        </p:spPr>
      </p:pic>
      <p:pic>
        <p:nvPicPr>
          <p:cNvPr id="106" name="Picture 105"/>
          <p:cNvPicPr/>
          <p:nvPr/>
        </p:nvPicPr>
        <p:blipFill>
          <a:blip r:embed="rId3"/>
          <a:stretch>
            <a:fillRect/>
          </a:stretch>
        </p:blipFill>
        <p:spPr>
          <a:xfrm>
            <a:off x="3354705" y="2700020"/>
            <a:ext cx="5779770" cy="419608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8920" y="88900"/>
            <a:ext cx="7627620" cy="65474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4970" y="470535"/>
            <a:ext cx="7364730" cy="588454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209155" cy="2741295"/>
          </a:xfrm>
          <a:prstGeom prst="rect">
            <a:avLst/>
          </a:prstGeom>
        </p:spPr>
      </p:pic>
      <p:pic>
        <p:nvPicPr>
          <p:cNvPr id="3" name="Picture 2"/>
          <p:cNvPicPr>
            <a:picLocks noChangeAspect="1"/>
          </p:cNvPicPr>
          <p:nvPr/>
        </p:nvPicPr>
        <p:blipFill>
          <a:blip r:embed="rId3"/>
          <a:stretch>
            <a:fillRect/>
          </a:stretch>
        </p:blipFill>
        <p:spPr>
          <a:xfrm>
            <a:off x="0" y="2741295"/>
            <a:ext cx="6200775" cy="40620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3060" y="467995"/>
            <a:ext cx="8221345" cy="537146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3760" y="145415"/>
            <a:ext cx="7521575" cy="61722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7225" y="304800"/>
            <a:ext cx="7706995" cy="63620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5400" y="240030"/>
            <a:ext cx="6709410" cy="64217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4225" y="577215"/>
            <a:ext cx="7044055" cy="57632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5520" y="608330"/>
            <a:ext cx="7449185" cy="589026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4476750" cy="2364105"/>
          </a:xfrm>
          <a:prstGeom prst="rect">
            <a:avLst/>
          </a:prstGeom>
        </p:spPr>
      </p:pic>
      <p:pic>
        <p:nvPicPr>
          <p:cNvPr id="107" name="Picture 106"/>
          <p:cNvPicPr/>
          <p:nvPr/>
        </p:nvPicPr>
        <p:blipFill>
          <a:blip r:embed="rId3"/>
          <a:stretch>
            <a:fillRect/>
          </a:stretch>
        </p:blipFill>
        <p:spPr>
          <a:xfrm>
            <a:off x="4419600" y="2095500"/>
            <a:ext cx="4762500" cy="4762500"/>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80" y="0"/>
            <a:ext cx="8373110" cy="67913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431800"/>
            <a:ext cx="7001510" cy="634619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2130" y="78105"/>
            <a:ext cx="7703185" cy="661098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1170" y="321945"/>
            <a:ext cx="6015355" cy="60445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8330" y="420370"/>
            <a:ext cx="7272655" cy="624459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6255" y="469900"/>
            <a:ext cx="7092950" cy="62566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231890" cy="47009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6745" y="484505"/>
            <a:ext cx="7083425" cy="59467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2"/>
          <a:stretch>
            <a:fillRect/>
          </a:stretch>
        </p:blipFill>
        <p:spPr>
          <a:xfrm>
            <a:off x="-635" y="0"/>
            <a:ext cx="9145270" cy="692848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7090" y="298450"/>
            <a:ext cx="7254875" cy="61861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152400"/>
            <a:ext cx="6445250" cy="64230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8830" y="643255"/>
            <a:ext cx="7533005" cy="53581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685800"/>
            <a:ext cx="5682615" cy="52520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1</Words>
  <Application>Microsoft Office PowerPoint</Application>
  <PresentationFormat>On-screen Show (4:3)</PresentationFormat>
  <Paragraphs>1</Paragraphs>
  <Slides>59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Calibri</vt:lpstr>
      <vt:lpstr>Office Theme</vt:lpstr>
      <vt:lpstr>Anti-bacterials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Anti-bacterials</dc:title>
  <dc:creator>User</dc:creator>
  <cp:lastModifiedBy>Naveera Ghoury</cp:lastModifiedBy>
  <cp:revision>10</cp:revision>
  <dcterms:created xsi:type="dcterms:W3CDTF">2023-09-10T13:03:00Z</dcterms:created>
  <dcterms:modified xsi:type="dcterms:W3CDTF">2023-11-14T22:08:34Z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8A0C6DC438E74B13820F672AE5C5B2D4_13</vt:lpwstr>
  </property>
  <property fmtid="{D5CDD505-2E9C-101B-9397-08002B2CF9AE}" pid="3" name="KSOProductBuildVer">
    <vt:lpwstr>1033-12.2.0.13201</vt:lpwstr>
  </property>
</Properties>
</file>